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Bebas Neue Bold" charset="1" panose="020B0606020202050201"/>
      <p:regular r:id="rId27"/>
    </p:embeddedFont>
    <p:embeddedFont>
      <p:font typeface="Aileron" charset="1" panose="00000500000000000000"/>
      <p:regular r:id="rId28"/>
    </p:embeddedFont>
    <p:embeddedFont>
      <p:font typeface="Poppins Bold" charset="1" panose="00000800000000000000"/>
      <p:regular r:id="rId29"/>
    </p:embeddedFont>
    <p:embeddedFont>
      <p:font typeface="Open Sans" charset="1" panose="020B0606030504020204"/>
      <p:regular r:id="rId30"/>
    </p:embeddedFont>
    <p:embeddedFont>
      <p:font typeface="Canva Sans" charset="1" panose="020B0503030501040103"/>
      <p:regular r:id="rId31"/>
    </p:embeddedFont>
    <p:embeddedFont>
      <p:font typeface="Aileron Bold" charset="1" panose="00000800000000000000"/>
      <p:regular r:id="rId32"/>
    </p:embeddedFont>
    <p:embeddedFont>
      <p:font typeface="Arimo" charset="1" panose="020B0604020202020204"/>
      <p:regular r:id="rId33"/>
    </p:embeddedFont>
    <p:embeddedFont>
      <p:font typeface="Shrikhand" charset="1" panose="02000000000000000000"/>
      <p:regular r:id="rId34"/>
    </p:embeddedFont>
    <p:embeddedFont>
      <p:font typeface="Glacial Indifference Bold" charset="1" panose="00000800000000000000"/>
      <p:regular r:id="rId35"/>
    </p:embeddedFont>
    <p:embeddedFont>
      <p:font typeface="Glacial Indifference" charset="1" panose="00000000000000000000"/>
      <p:regular r:id="rId36"/>
    </p:embeddedFont>
    <p:embeddedFont>
      <p:font typeface="Chau Philomene" charset="1" panose="02000806040000020003"/>
      <p:regular r:id="rId37"/>
    </p:embeddedFont>
    <p:embeddedFont>
      <p:font typeface="Open Sans Bold" charset="1" panose="020B0806030504020204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33.png" Type="http://schemas.openxmlformats.org/officeDocument/2006/relationships/image"/><Relationship Id="rId4" Target="../media/image16.pn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myomo.com/what-is-a-myopro-orthosis/?utm_source=chatgpt.com" TargetMode="External" Type="http://schemas.openxmlformats.org/officeDocument/2006/relationships/hyperlink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Relationship Id="rId3" Target="../media/VAG5-3V7uRA.mp4" Type="http://schemas.openxmlformats.org/officeDocument/2006/relationships/video"/><Relationship Id="rId4" Target="../media/VAG5-3V7uRA.mp4" Type="http://schemas.microsoft.com/office/2007/relationships/media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Relationship Id="rId3" Target="../media/VAG4r70B5r0.mp4" Type="http://schemas.openxmlformats.org/officeDocument/2006/relationships/video"/><Relationship Id="rId4" Target="../media/VAG4r70B5r0.mp4" Type="http://schemas.microsoft.com/office/2007/relationships/media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Relationship Id="rId3" Target="../media/VAG58R7u448.mp4" Type="http://schemas.openxmlformats.org/officeDocument/2006/relationships/video"/><Relationship Id="rId4" Target="../media/VAG58R7u448.mp4" Type="http://schemas.microsoft.com/office/2007/relationships/media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jpeg" Type="http://schemas.openxmlformats.org/officeDocument/2006/relationships/image"/><Relationship Id="rId3" Target="../media/VAG5-zv22Yo.mp4" Type="http://schemas.openxmlformats.org/officeDocument/2006/relationships/video"/><Relationship Id="rId4" Target="../media/VAG5-zv22Yo.mp4" Type="http://schemas.microsoft.com/office/2007/relationships/media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https://myomo.com/what-is-a-myopro-orthosis/?utm_source=chatgpt.com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png" Type="http://schemas.openxmlformats.org/officeDocument/2006/relationships/image"/><Relationship Id="rId4" Target="../media/image2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C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970338" y="2920988"/>
            <a:ext cx="10347324" cy="5184434"/>
            <a:chOff x="0" y="0"/>
            <a:chExt cx="758966" cy="3802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58966" cy="380273"/>
            </a:xfrm>
            <a:custGeom>
              <a:avLst/>
              <a:gdLst/>
              <a:ahLst/>
              <a:cxnLst/>
              <a:rect r="r" b="b" t="t" l="l"/>
              <a:pathLst>
                <a:path h="380273" w="758966">
                  <a:moveTo>
                    <a:pt x="253125" y="19070"/>
                  </a:moveTo>
                  <a:cubicBezTo>
                    <a:pt x="291910" y="7556"/>
                    <a:pt x="336272" y="0"/>
                    <a:pt x="379687" y="0"/>
                  </a:cubicBezTo>
                  <a:cubicBezTo>
                    <a:pt x="423105" y="0"/>
                    <a:pt x="464883" y="6476"/>
                    <a:pt x="503383" y="17990"/>
                  </a:cubicBezTo>
                  <a:cubicBezTo>
                    <a:pt x="504203" y="18350"/>
                    <a:pt x="505022" y="18350"/>
                    <a:pt x="505841" y="18710"/>
                  </a:cubicBezTo>
                  <a:cubicBezTo>
                    <a:pt x="650425" y="64765"/>
                    <a:pt x="756918" y="186379"/>
                    <a:pt x="758966" y="318894"/>
                  </a:cubicBezTo>
                  <a:lnTo>
                    <a:pt x="758966" y="380273"/>
                  </a:lnTo>
                  <a:lnTo>
                    <a:pt x="0" y="380273"/>
                  </a:lnTo>
                  <a:lnTo>
                    <a:pt x="0" y="318940"/>
                  </a:lnTo>
                  <a:cubicBezTo>
                    <a:pt x="2048" y="185660"/>
                    <a:pt x="106902" y="64045"/>
                    <a:pt x="253125" y="19070"/>
                  </a:cubicBezTo>
                  <a:close/>
                </a:path>
              </a:pathLst>
            </a:custGeom>
            <a:blipFill>
              <a:blip r:embed="rId2"/>
              <a:stretch>
                <a:fillRect l="0" t="-83056" r="0" b="-83056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28700" y="7752871"/>
            <a:ext cx="1806821" cy="705101"/>
          </a:xfrm>
          <a:custGeom>
            <a:avLst/>
            <a:gdLst/>
            <a:ahLst/>
            <a:cxnLst/>
            <a:rect r="r" b="b" t="t" l="l"/>
            <a:pathLst>
              <a:path h="705101" w="1806821">
                <a:moveTo>
                  <a:pt x="0" y="0"/>
                </a:moveTo>
                <a:lnTo>
                  <a:pt x="1806821" y="0"/>
                </a:lnTo>
                <a:lnTo>
                  <a:pt x="1806821" y="705101"/>
                </a:lnTo>
                <a:lnTo>
                  <a:pt x="0" y="7051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452479" y="7752871"/>
            <a:ext cx="1806821" cy="705101"/>
          </a:xfrm>
          <a:custGeom>
            <a:avLst/>
            <a:gdLst/>
            <a:ahLst/>
            <a:cxnLst/>
            <a:rect r="r" b="b" t="t" l="l"/>
            <a:pathLst>
              <a:path h="705101" w="1806821">
                <a:moveTo>
                  <a:pt x="0" y="0"/>
                </a:moveTo>
                <a:lnTo>
                  <a:pt x="1806821" y="0"/>
                </a:lnTo>
                <a:lnTo>
                  <a:pt x="1806821" y="705101"/>
                </a:lnTo>
                <a:lnTo>
                  <a:pt x="0" y="7051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028700" y="1028700"/>
            <a:ext cx="307020" cy="238359"/>
          </a:xfrm>
          <a:custGeom>
            <a:avLst/>
            <a:gdLst/>
            <a:ahLst/>
            <a:cxnLst/>
            <a:rect r="r" b="b" t="t" l="l"/>
            <a:pathLst>
              <a:path h="238359" w="307020">
                <a:moveTo>
                  <a:pt x="0" y="238359"/>
                </a:moveTo>
                <a:lnTo>
                  <a:pt x="307020" y="238359"/>
                </a:lnTo>
                <a:lnTo>
                  <a:pt x="307020" y="0"/>
                </a:lnTo>
                <a:lnTo>
                  <a:pt x="0" y="0"/>
                </a:lnTo>
                <a:lnTo>
                  <a:pt x="0" y="23835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6949639" y="1028700"/>
            <a:ext cx="307020" cy="238359"/>
          </a:xfrm>
          <a:custGeom>
            <a:avLst/>
            <a:gdLst/>
            <a:ahLst/>
            <a:cxnLst/>
            <a:rect r="r" b="b" t="t" l="l"/>
            <a:pathLst>
              <a:path h="238359" w="307020">
                <a:moveTo>
                  <a:pt x="307020" y="238359"/>
                </a:moveTo>
                <a:lnTo>
                  <a:pt x="0" y="238359"/>
                </a:lnTo>
                <a:lnTo>
                  <a:pt x="0" y="0"/>
                </a:lnTo>
                <a:lnTo>
                  <a:pt x="307020" y="0"/>
                </a:lnTo>
                <a:lnTo>
                  <a:pt x="307020" y="23835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1033462" y="1965464"/>
            <a:ext cx="0" cy="5089004"/>
          </a:xfrm>
          <a:prstGeom prst="line">
            <a:avLst/>
          </a:prstGeom>
          <a:ln cap="flat" w="9525">
            <a:solidFill>
              <a:srgbClr val="1B263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17254537" y="1965464"/>
            <a:ext cx="0" cy="5089004"/>
          </a:xfrm>
          <a:prstGeom prst="line">
            <a:avLst/>
          </a:prstGeom>
          <a:ln cap="flat" w="9525">
            <a:solidFill>
              <a:srgbClr val="1B263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5994631" y="1451661"/>
            <a:ext cx="6298737" cy="2091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61"/>
              </a:lnSpc>
            </a:pPr>
            <a:r>
              <a:rPr lang="en-US" b="true" sz="14052" spc="-28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ARMTHREX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14586" y="8357617"/>
            <a:ext cx="13143957" cy="1906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24" indent="-291462" lvl="1">
              <a:lnSpc>
                <a:spcPts val="2105"/>
              </a:lnSpc>
              <a:buFont typeface="Arial"/>
              <a:buChar char="•"/>
            </a:pPr>
            <a:r>
              <a:rPr lang="en-US" sz="2699" spc="-53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Villarreal Mamani, Rosa Isabel: Gestora de materiales y logística</a:t>
            </a:r>
          </a:p>
          <a:p>
            <a:pPr algn="just" marL="582924" indent="-291462" lvl="1">
              <a:lnSpc>
                <a:spcPts val="2105"/>
              </a:lnSpc>
              <a:buFont typeface="Arial"/>
              <a:buChar char="•"/>
            </a:pPr>
            <a:r>
              <a:rPr lang="en-US" sz="2699" spc="-53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 Santa María La Rosa Sánchez Alejandro Sebastián: Diseñador de Prototipo</a:t>
            </a:r>
          </a:p>
          <a:p>
            <a:pPr algn="just" marL="582924" indent="-291462" lvl="1">
              <a:lnSpc>
                <a:spcPts val="2105"/>
              </a:lnSpc>
              <a:buFont typeface="Arial"/>
              <a:buChar char="•"/>
            </a:pPr>
            <a:r>
              <a:rPr lang="en-US" sz="2699" spc="-53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Santivañez Portella, Gael Franz: Coordinación y planificación del proyecto</a:t>
            </a:r>
          </a:p>
          <a:p>
            <a:pPr algn="just" marL="582924" indent="-291462" lvl="1">
              <a:lnSpc>
                <a:spcPts val="2105"/>
              </a:lnSpc>
              <a:buFont typeface="Arial"/>
              <a:buChar char="•"/>
            </a:pPr>
            <a:r>
              <a:rPr lang="en-US" sz="2699" spc="-53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Torres Castañeda, Ricardo Percy: Investigador clínico y biomecánico</a:t>
            </a:r>
          </a:p>
          <a:p>
            <a:pPr algn="just" marL="582924" indent="-291462" lvl="1">
              <a:lnSpc>
                <a:spcPts val="2105"/>
              </a:lnSpc>
              <a:buFont typeface="Arial"/>
              <a:buChar char="•"/>
            </a:pPr>
            <a:r>
              <a:rPr lang="en-US" sz="2699" spc="-53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Valdivia Pari, Valeria Ivannia: Validación y prueba de dispositivo</a:t>
            </a:r>
          </a:p>
          <a:p>
            <a:pPr algn="just" marL="582924" indent="-291462" lvl="1">
              <a:lnSpc>
                <a:spcPts val="2105"/>
              </a:lnSpc>
              <a:buFont typeface="Arial"/>
              <a:buChar char="•"/>
            </a:pPr>
            <a:r>
              <a:rPr lang="en-US" sz="2699" spc="-53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Vásquez Cruz, Gustavo Alonso: Diseño y electrónica</a:t>
            </a:r>
          </a:p>
          <a:p>
            <a:pPr algn="just">
              <a:lnSpc>
                <a:spcPts val="2105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273969" y="1219434"/>
            <a:ext cx="4720630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spc="-84">
                <a:solidFill>
                  <a:srgbClr val="171C20"/>
                </a:solidFill>
                <a:latin typeface="Aileron"/>
                <a:ea typeface="Aileron"/>
                <a:cs typeface="Aileron"/>
                <a:sym typeface="Aileron"/>
              </a:rPr>
              <a:t>Fundamentos de Biodiseño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6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1079" y="1499032"/>
            <a:ext cx="15145842" cy="7288937"/>
          </a:xfrm>
          <a:custGeom>
            <a:avLst/>
            <a:gdLst/>
            <a:ahLst/>
            <a:cxnLst/>
            <a:rect r="r" b="b" t="t" l="l"/>
            <a:pathLst>
              <a:path h="7288937" w="15145842">
                <a:moveTo>
                  <a:pt x="0" y="0"/>
                </a:moveTo>
                <a:lnTo>
                  <a:pt x="15145842" y="0"/>
                </a:lnTo>
                <a:lnTo>
                  <a:pt x="15145842" y="7288936"/>
                </a:lnTo>
                <a:lnTo>
                  <a:pt x="0" y="72889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C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2350" y="546888"/>
            <a:ext cx="4124832" cy="5499776"/>
          </a:xfrm>
          <a:custGeom>
            <a:avLst/>
            <a:gdLst/>
            <a:ahLst/>
            <a:cxnLst/>
            <a:rect r="r" b="b" t="t" l="l"/>
            <a:pathLst>
              <a:path h="5499776" w="4124832">
                <a:moveTo>
                  <a:pt x="0" y="0"/>
                </a:moveTo>
                <a:lnTo>
                  <a:pt x="4124832" y="0"/>
                </a:lnTo>
                <a:lnTo>
                  <a:pt x="4124832" y="5499776"/>
                </a:lnTo>
                <a:lnTo>
                  <a:pt x="0" y="54997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32785" y="4058455"/>
            <a:ext cx="4311215" cy="5748287"/>
          </a:xfrm>
          <a:custGeom>
            <a:avLst/>
            <a:gdLst/>
            <a:ahLst/>
            <a:cxnLst/>
            <a:rect r="r" b="b" t="t" l="l"/>
            <a:pathLst>
              <a:path h="5748287" w="4311215">
                <a:moveTo>
                  <a:pt x="0" y="0"/>
                </a:moveTo>
                <a:lnTo>
                  <a:pt x="4311215" y="0"/>
                </a:lnTo>
                <a:lnTo>
                  <a:pt x="4311215" y="5748286"/>
                </a:lnTo>
                <a:lnTo>
                  <a:pt x="0" y="5748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53550" y="276768"/>
            <a:ext cx="4454379" cy="5939172"/>
          </a:xfrm>
          <a:custGeom>
            <a:avLst/>
            <a:gdLst/>
            <a:ahLst/>
            <a:cxnLst/>
            <a:rect r="r" b="b" t="t" l="l"/>
            <a:pathLst>
              <a:path h="5939172" w="4454379">
                <a:moveTo>
                  <a:pt x="0" y="0"/>
                </a:moveTo>
                <a:lnTo>
                  <a:pt x="4454379" y="0"/>
                </a:lnTo>
                <a:lnTo>
                  <a:pt x="4454379" y="5939172"/>
                </a:lnTo>
                <a:lnTo>
                  <a:pt x="0" y="59391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017479" y="4058455"/>
            <a:ext cx="4001206" cy="5748287"/>
          </a:xfrm>
          <a:custGeom>
            <a:avLst/>
            <a:gdLst/>
            <a:ahLst/>
            <a:cxnLst/>
            <a:rect r="r" b="b" t="t" l="l"/>
            <a:pathLst>
              <a:path h="5748287" w="4001206">
                <a:moveTo>
                  <a:pt x="0" y="0"/>
                </a:moveTo>
                <a:lnTo>
                  <a:pt x="4001206" y="0"/>
                </a:lnTo>
                <a:lnTo>
                  <a:pt x="4001206" y="5748286"/>
                </a:lnTo>
                <a:lnTo>
                  <a:pt x="0" y="57482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873" t="0" r="-3873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5141" y="8097175"/>
            <a:ext cx="3882210" cy="976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45"/>
              </a:lnSpc>
            </a:pPr>
            <a:r>
              <a:rPr lang="en-US" sz="5675">
                <a:solidFill>
                  <a:srgbClr val="FFFFFF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ENSAMBLADO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6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73075" y="2527461"/>
            <a:ext cx="4943603" cy="4267360"/>
          </a:xfrm>
          <a:custGeom>
            <a:avLst/>
            <a:gdLst/>
            <a:ahLst/>
            <a:cxnLst/>
            <a:rect r="r" b="b" t="t" l="l"/>
            <a:pathLst>
              <a:path h="4267360" w="4943603">
                <a:moveTo>
                  <a:pt x="0" y="0"/>
                </a:moveTo>
                <a:lnTo>
                  <a:pt x="4943602" y="0"/>
                </a:lnTo>
                <a:lnTo>
                  <a:pt x="4943602" y="4267360"/>
                </a:lnTo>
                <a:lnTo>
                  <a:pt x="0" y="42673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509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12678" y="2557573"/>
            <a:ext cx="4139339" cy="4267360"/>
          </a:xfrm>
          <a:custGeom>
            <a:avLst/>
            <a:gdLst/>
            <a:ahLst/>
            <a:cxnLst/>
            <a:rect r="r" b="b" t="t" l="l"/>
            <a:pathLst>
              <a:path h="4267360" w="4139339">
                <a:moveTo>
                  <a:pt x="0" y="0"/>
                </a:moveTo>
                <a:lnTo>
                  <a:pt x="4139339" y="0"/>
                </a:lnTo>
                <a:lnTo>
                  <a:pt x="4139339" y="4267360"/>
                </a:lnTo>
                <a:lnTo>
                  <a:pt x="0" y="42673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23014" y="5577254"/>
            <a:ext cx="1672826" cy="1547988"/>
          </a:xfrm>
          <a:custGeom>
            <a:avLst/>
            <a:gdLst/>
            <a:ahLst/>
            <a:cxnLst/>
            <a:rect r="r" b="b" t="t" l="l"/>
            <a:pathLst>
              <a:path h="1547988" w="1672826">
                <a:moveTo>
                  <a:pt x="0" y="0"/>
                </a:moveTo>
                <a:lnTo>
                  <a:pt x="1672826" y="0"/>
                </a:lnTo>
                <a:lnTo>
                  <a:pt x="1672826" y="1547989"/>
                </a:lnTo>
                <a:lnTo>
                  <a:pt x="0" y="15479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32804" y="5701534"/>
            <a:ext cx="1531337" cy="1499367"/>
          </a:xfrm>
          <a:custGeom>
            <a:avLst/>
            <a:gdLst/>
            <a:ahLst/>
            <a:cxnLst/>
            <a:rect r="r" b="b" t="t" l="l"/>
            <a:pathLst>
              <a:path h="1499367" w="1531337">
                <a:moveTo>
                  <a:pt x="0" y="0"/>
                </a:moveTo>
                <a:lnTo>
                  <a:pt x="1531337" y="0"/>
                </a:lnTo>
                <a:lnTo>
                  <a:pt x="1531337" y="1499368"/>
                </a:lnTo>
                <a:lnTo>
                  <a:pt x="0" y="14993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98211" y="835889"/>
            <a:ext cx="9066127" cy="1181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12"/>
              </a:lnSpc>
            </a:pPr>
            <a:r>
              <a:rPr lang="en-US" sz="10400" spc="-208" b="true">
                <a:solidFill>
                  <a:srgbClr val="E0E1DD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Mejoras realizadas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62111" y="1969747"/>
            <a:ext cx="1672199" cy="4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4"/>
              </a:lnSpc>
              <a:spcBef>
                <a:spcPct val="0"/>
              </a:spcBef>
            </a:pPr>
            <a:r>
              <a:rPr lang="en-US" sz="2417" spc="-48">
                <a:solidFill>
                  <a:srgbClr val="E0E1DD"/>
                </a:solidFill>
                <a:latin typeface="Aileron"/>
                <a:ea typeface="Aileron"/>
                <a:cs typeface="Aileron"/>
                <a:sym typeface="Aileron"/>
              </a:rPr>
              <a:t>Armthrex 1.0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46248" y="1969747"/>
            <a:ext cx="1672199" cy="4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4"/>
              </a:lnSpc>
              <a:spcBef>
                <a:spcPct val="0"/>
              </a:spcBef>
            </a:pPr>
            <a:r>
              <a:rPr lang="en-US" sz="2417" spc="-48">
                <a:solidFill>
                  <a:srgbClr val="E0E1DD"/>
                </a:solidFill>
                <a:latin typeface="Aileron"/>
                <a:ea typeface="Aileron"/>
                <a:cs typeface="Aileron"/>
                <a:sym typeface="Aileron"/>
              </a:rPr>
              <a:t>Armthrex 2.0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31274" y="7746982"/>
            <a:ext cx="8956726" cy="212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1899" indent="-260949" lvl="1">
              <a:lnSpc>
                <a:spcPts val="3384"/>
              </a:lnSpc>
              <a:buAutoNum type="arabicPeriod" startAt="1"/>
            </a:pPr>
            <a:r>
              <a:rPr lang="en-US" sz="2417" spc="-48">
                <a:solidFill>
                  <a:srgbClr val="E0E1DD"/>
                </a:solidFill>
                <a:latin typeface="Aileron"/>
                <a:ea typeface="Aileron"/>
                <a:cs typeface="Aileron"/>
                <a:sym typeface="Aileron"/>
              </a:rPr>
              <a:t> Integramos discos y  poleas.</a:t>
            </a:r>
          </a:p>
          <a:p>
            <a:pPr algn="l" marL="521899" indent="-260949" lvl="1">
              <a:lnSpc>
                <a:spcPts val="3384"/>
              </a:lnSpc>
              <a:buAutoNum type="arabicPeriod" startAt="1"/>
            </a:pPr>
            <a:r>
              <a:rPr lang="en-US" sz="2417" spc="-48">
                <a:solidFill>
                  <a:srgbClr val="E0E1DD"/>
                </a:solidFill>
                <a:latin typeface="Aileron"/>
                <a:ea typeface="Aileron"/>
                <a:cs typeface="Aileron"/>
                <a:sym typeface="Aileron"/>
              </a:rPr>
              <a:t> Aumentamos el diámetro de los aros a 1,5cm y diseño para cableado.</a:t>
            </a:r>
          </a:p>
          <a:p>
            <a:pPr algn="l" marL="521899" indent="-260949" lvl="1">
              <a:lnSpc>
                <a:spcPts val="3384"/>
              </a:lnSpc>
              <a:buAutoNum type="arabicPeriod" startAt="1"/>
            </a:pPr>
            <a:r>
              <a:rPr lang="en-US" sz="2417" spc="-48">
                <a:solidFill>
                  <a:srgbClr val="E0E1DD"/>
                </a:solidFill>
                <a:latin typeface="Aileron"/>
                <a:ea typeface="Aileron"/>
                <a:cs typeface="Aileron"/>
                <a:sym typeface="Aileron"/>
              </a:rPr>
              <a:t> Se agregaron huecos para un mejor encaje en los tornillos.</a:t>
            </a:r>
          </a:p>
          <a:p>
            <a:pPr algn="l" marL="521899" indent="-260949" lvl="1">
              <a:lnSpc>
                <a:spcPts val="3384"/>
              </a:lnSpc>
              <a:spcBef>
                <a:spcPct val="0"/>
              </a:spcBef>
              <a:buAutoNum type="arabicPeriod" startAt="1"/>
            </a:pPr>
            <a:r>
              <a:rPr lang="en-US" sz="2417" spc="-48">
                <a:solidFill>
                  <a:srgbClr val="E0E1DD"/>
                </a:solidFill>
                <a:latin typeface="Aileron"/>
                <a:ea typeface="Aileron"/>
                <a:cs typeface="Aileron"/>
                <a:sym typeface="Aileron"/>
              </a:rPr>
              <a:t> Se agregaron soportes acolchonados para mitigar la presión.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38763" y="7075003"/>
            <a:ext cx="1465548" cy="4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4"/>
              </a:lnSpc>
              <a:spcBef>
                <a:spcPct val="0"/>
              </a:spcBef>
            </a:pPr>
            <a:r>
              <a:rPr lang="en-US" sz="2417" spc="-48">
                <a:solidFill>
                  <a:srgbClr val="E0E1DD"/>
                </a:solidFill>
                <a:latin typeface="Aileron"/>
                <a:ea typeface="Aileron"/>
                <a:cs typeface="Aileron"/>
                <a:sym typeface="Aileron"/>
              </a:rPr>
              <a:t>Problemas: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26541" y="7582443"/>
            <a:ext cx="7669299" cy="2557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1899" indent="-260949" lvl="1">
              <a:lnSpc>
                <a:spcPts val="3384"/>
              </a:lnSpc>
              <a:buAutoNum type="arabicPeriod" startAt="1"/>
            </a:pPr>
            <a:r>
              <a:rPr lang="en-US" sz="2417" spc="-48">
                <a:solidFill>
                  <a:srgbClr val="E0E1DD"/>
                </a:solidFill>
                <a:latin typeface="Aileron"/>
                <a:ea typeface="Aileron"/>
                <a:cs typeface="Aileron"/>
                <a:sym typeface="Aileron"/>
              </a:rPr>
              <a:t> El hilo se quedaba atascado y no se podía realizar la flexión del brazo.</a:t>
            </a:r>
          </a:p>
          <a:p>
            <a:pPr algn="l" marL="521899" indent="-260949" lvl="1">
              <a:lnSpc>
                <a:spcPts val="3384"/>
              </a:lnSpc>
              <a:buAutoNum type="arabicPeriod" startAt="1"/>
            </a:pPr>
            <a:r>
              <a:rPr lang="en-US" sz="2417" spc="-48">
                <a:solidFill>
                  <a:srgbClr val="E0E1DD"/>
                </a:solidFill>
                <a:latin typeface="Aileron"/>
                <a:ea typeface="Aileron"/>
                <a:cs typeface="Aileron"/>
                <a:sym typeface="Aileron"/>
              </a:rPr>
              <a:t> Los aros tenían poco espacio y no pasaba el cable.</a:t>
            </a:r>
          </a:p>
          <a:p>
            <a:pPr algn="l" marL="521899" indent="-260949" lvl="1">
              <a:lnSpc>
                <a:spcPts val="3384"/>
              </a:lnSpc>
              <a:buAutoNum type="arabicPeriod" startAt="1"/>
            </a:pPr>
            <a:r>
              <a:rPr lang="en-US" sz="2417" spc="-48">
                <a:solidFill>
                  <a:srgbClr val="E0E1DD"/>
                </a:solidFill>
                <a:latin typeface="Aileron"/>
                <a:ea typeface="Aileron"/>
                <a:cs typeface="Aileron"/>
                <a:sym typeface="Aileron"/>
              </a:rPr>
              <a:t> Los tornillos se salían rápido, no había ajuste.</a:t>
            </a:r>
          </a:p>
          <a:p>
            <a:pPr algn="l" marL="521899" indent="-260949" lvl="1">
              <a:lnSpc>
                <a:spcPts val="3384"/>
              </a:lnSpc>
              <a:spcBef>
                <a:spcPct val="0"/>
              </a:spcBef>
              <a:buAutoNum type="arabicPeriod" startAt="1"/>
            </a:pPr>
            <a:r>
              <a:rPr lang="en-US" sz="2417" spc="-48">
                <a:solidFill>
                  <a:srgbClr val="E0E1DD"/>
                </a:solidFill>
                <a:latin typeface="Aileron"/>
                <a:ea typeface="Aileron"/>
                <a:cs typeface="Aileron"/>
                <a:sym typeface="Aileron"/>
              </a:rPr>
              <a:t> Generaba diversos puntos de presión e incomodidad en el paciente.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670008" y="7077618"/>
            <a:ext cx="1226663" cy="4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4"/>
              </a:lnSpc>
              <a:spcBef>
                <a:spcPct val="0"/>
              </a:spcBef>
            </a:pPr>
            <a:r>
              <a:rPr lang="en-US" sz="2417" spc="-48">
                <a:solidFill>
                  <a:srgbClr val="E0E1DD"/>
                </a:solidFill>
                <a:latin typeface="Aileron"/>
                <a:ea typeface="Aileron"/>
                <a:cs typeface="Aileron"/>
                <a:sym typeface="Aileron"/>
              </a:rPr>
              <a:t>Solución: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6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93115" y="3823093"/>
            <a:ext cx="3776562" cy="2894985"/>
          </a:xfrm>
          <a:custGeom>
            <a:avLst/>
            <a:gdLst/>
            <a:ahLst/>
            <a:cxnLst/>
            <a:rect r="r" b="b" t="t" l="l"/>
            <a:pathLst>
              <a:path h="2894985" w="3776562">
                <a:moveTo>
                  <a:pt x="0" y="0"/>
                </a:moveTo>
                <a:lnTo>
                  <a:pt x="3776562" y="0"/>
                </a:lnTo>
                <a:lnTo>
                  <a:pt x="3776562" y="2894985"/>
                </a:lnTo>
                <a:lnTo>
                  <a:pt x="0" y="2894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65027" y="4283695"/>
            <a:ext cx="3179211" cy="1973783"/>
          </a:xfrm>
          <a:custGeom>
            <a:avLst/>
            <a:gdLst/>
            <a:ahLst/>
            <a:cxnLst/>
            <a:rect r="r" b="b" t="t" l="l"/>
            <a:pathLst>
              <a:path h="1973783" w="3179211">
                <a:moveTo>
                  <a:pt x="0" y="0"/>
                </a:moveTo>
                <a:lnTo>
                  <a:pt x="3179211" y="0"/>
                </a:lnTo>
                <a:lnTo>
                  <a:pt x="3179211" y="1973782"/>
                </a:lnTo>
                <a:lnTo>
                  <a:pt x="0" y="19737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86" t="-18616" r="-641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499683"/>
            <a:ext cx="3473402" cy="3541806"/>
          </a:xfrm>
          <a:custGeom>
            <a:avLst/>
            <a:gdLst/>
            <a:ahLst/>
            <a:cxnLst/>
            <a:rect r="r" b="b" t="t" l="l"/>
            <a:pathLst>
              <a:path h="3541806" w="3473402">
                <a:moveTo>
                  <a:pt x="0" y="0"/>
                </a:moveTo>
                <a:lnTo>
                  <a:pt x="3473402" y="0"/>
                </a:lnTo>
                <a:lnTo>
                  <a:pt x="3473402" y="3541806"/>
                </a:lnTo>
                <a:lnTo>
                  <a:pt x="0" y="35418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78237" y="3748380"/>
            <a:ext cx="2189180" cy="3044413"/>
          </a:xfrm>
          <a:custGeom>
            <a:avLst/>
            <a:gdLst/>
            <a:ahLst/>
            <a:cxnLst/>
            <a:rect r="r" b="b" t="t" l="l"/>
            <a:pathLst>
              <a:path h="3044413" w="2189180">
                <a:moveTo>
                  <a:pt x="0" y="0"/>
                </a:moveTo>
                <a:lnTo>
                  <a:pt x="2189180" y="0"/>
                </a:lnTo>
                <a:lnTo>
                  <a:pt x="2189180" y="3044412"/>
                </a:lnTo>
                <a:lnTo>
                  <a:pt x="0" y="30444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877468" y="840223"/>
            <a:ext cx="4533063" cy="1181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12"/>
              </a:lnSpc>
            </a:pPr>
            <a:r>
              <a:rPr lang="en-US" sz="10400" spc="-208" b="true">
                <a:solidFill>
                  <a:srgbClr val="E0E1DD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PROTOTIPO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9708" y="2701241"/>
            <a:ext cx="2913005" cy="589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10"/>
              </a:lnSpc>
            </a:pPr>
            <a:r>
              <a:rPr lang="en-US" sz="3436" b="true">
                <a:solidFill>
                  <a:srgbClr val="E0E1D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Exoesqueleto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18147" y="2764594"/>
            <a:ext cx="4126497" cy="482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5"/>
              </a:lnSpc>
            </a:pPr>
            <a:r>
              <a:rPr lang="en-US" sz="2854" b="true">
                <a:solidFill>
                  <a:srgbClr val="E0E1D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Accionador de la mano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57398" y="2787076"/>
            <a:ext cx="3588805" cy="459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1"/>
              </a:lnSpc>
            </a:pPr>
            <a:r>
              <a:rPr lang="en-US" sz="2644" b="true">
                <a:solidFill>
                  <a:srgbClr val="E0E1D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Caja de componentes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15914" y="7510727"/>
            <a:ext cx="2498973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Flexión del codo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730532" y="7282127"/>
            <a:ext cx="3101727" cy="87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Apertura y cerradura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 la mano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05017" y="7246715"/>
            <a:ext cx="3893567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Soporte de componentes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electrónicos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347204" y="2787076"/>
            <a:ext cx="1251246" cy="459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1"/>
              </a:lnSpc>
            </a:pPr>
            <a:r>
              <a:rPr lang="en-US" sz="2644" b="true">
                <a:solidFill>
                  <a:srgbClr val="E0E1D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Control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299069" y="7240467"/>
            <a:ext cx="3347517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Recepcionar entradas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del usuario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6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96601" y="2233998"/>
            <a:ext cx="5434823" cy="5544279"/>
          </a:xfrm>
          <a:custGeom>
            <a:avLst/>
            <a:gdLst/>
            <a:ahLst/>
            <a:cxnLst/>
            <a:rect r="r" b="b" t="t" l="l"/>
            <a:pathLst>
              <a:path h="5544279" w="5434823">
                <a:moveTo>
                  <a:pt x="0" y="0"/>
                </a:moveTo>
                <a:lnTo>
                  <a:pt x="5434823" y="0"/>
                </a:lnTo>
                <a:lnTo>
                  <a:pt x="5434823" y="5544279"/>
                </a:lnTo>
                <a:lnTo>
                  <a:pt x="0" y="5544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516" t="-12526" r="0" b="-2799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88422" y="642746"/>
            <a:ext cx="9123380" cy="1181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12"/>
              </a:lnSpc>
            </a:pPr>
            <a:r>
              <a:rPr lang="en-US" sz="10400" spc="-208" b="true">
                <a:solidFill>
                  <a:srgbClr val="E0E1DD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PROTOTIPO integrado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977913" y="1594321"/>
            <a:ext cx="1672199" cy="4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4"/>
              </a:lnSpc>
              <a:spcBef>
                <a:spcPct val="0"/>
              </a:spcBef>
            </a:pPr>
            <a:r>
              <a:rPr lang="en-US" sz="2417" spc="-48">
                <a:solidFill>
                  <a:srgbClr val="E0E1DD"/>
                </a:solidFill>
                <a:latin typeface="Aileron"/>
                <a:ea typeface="Aileron"/>
                <a:cs typeface="Aileron"/>
                <a:sym typeface="Aileron"/>
              </a:rPr>
              <a:t>Armthrex 3.0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00254" y="7711602"/>
            <a:ext cx="1212205" cy="523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4"/>
              </a:lnSpc>
              <a:spcBef>
                <a:spcPct val="0"/>
              </a:spcBef>
            </a:pPr>
            <a:r>
              <a:rPr lang="en-US" b="true" sz="3017" spc="-60">
                <a:solidFill>
                  <a:srgbClr val="E0E1DD"/>
                </a:solidFill>
                <a:latin typeface="Aileron Bold"/>
                <a:ea typeface="Aileron Bold"/>
                <a:cs typeface="Aileron Bold"/>
                <a:sym typeface="Aileron Bold"/>
              </a:rPr>
              <a:t>Mejora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00254" y="8414825"/>
            <a:ext cx="17187746" cy="84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4"/>
              </a:lnSpc>
              <a:spcBef>
                <a:spcPct val="0"/>
              </a:spcBef>
            </a:pPr>
            <a:r>
              <a:rPr lang="en-US" sz="2417" spc="-48">
                <a:solidFill>
                  <a:srgbClr val="E0E1DD"/>
                </a:solidFill>
                <a:latin typeface="Aileron"/>
                <a:ea typeface="Aileron"/>
                <a:cs typeface="Aileron"/>
                <a:sym typeface="Aileron"/>
              </a:rPr>
              <a:t>Para mejorar el sistema de movimiento de la mano, la muñequera pasó a ser una pieza fija y el mecanismo de accionamiento se reubicó, de modo que los movimientos rotacionales se transforman en desplazamientos lineales.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6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45372" y="643381"/>
            <a:ext cx="11797256" cy="118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12"/>
              </a:lnSpc>
            </a:pPr>
            <a:r>
              <a:rPr lang="en-US" sz="10400" spc="-208" b="true">
                <a:solidFill>
                  <a:srgbClr val="E0E1DD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Referencias bibliográficas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27684" y="3268352"/>
            <a:ext cx="17330097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[1] SpinalCord.com Team, “C3, C4, &amp; C5 Vertebrae Spinal Cord Injury,” SpinalCord.com, 26 Abril 2021. [En línea].Disponible: https://www-spinalcord-com.translate.goog/c3-c4-c5-vertebrae-spinal-cord-injury?_x_tr_sl=en&amp;_x_tr_tl=es&amp;_x_tr_hl=es&amp;_x_tr_pto=tc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27684" y="4315467"/>
            <a:ext cx="17330097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[2] Mayo Clinic Staff, “Spinal cord injury — Symptoms &amp; causes,” Mayo Clinic, 17 Ago. 2024. [En línea]. Disponible: https://www.mayoclinic.org/diseases-conditions/spinal-cord-injury/symptoms-causes/syc-20377890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27684" y="5360811"/>
            <a:ext cx="17330097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[3] J. F. Vargas Urbina et al., “Experiencia en patología cervical alta en el Hospital Guillermo Almenara Irigoyen 2016–2021,” Acta Méd. Peru., vol. 40, no. 1, ene.–mar. 2023. [En línea]. Disponible en: http://www.scielo.org.pe/scielo.php?script=sci_arttext&amp;pid=S1728-59172023000100040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8951" y="6341251"/>
            <a:ext cx="17355094" cy="789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[4] K. B. Kim, H. Choi, B. Kim, B. B. Kang, S. Cheon, y K.-J. Cho, “Exo-Glove Poly III: Grasp Assistance by Modulating Thumb and Finger Motion Sequence with a Single Actuator,” Soft Robot., vol. 12, n.º 5, pp. 593-605, oct. 2025, doi: 10.1089/soro.2024.0113.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1553" y="7444881"/>
            <a:ext cx="17622499" cy="854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4"/>
              </a:lnSpc>
            </a:pP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[5] Myomo Inc., What is a MyoPro Orthosis, Myomo. [Online]. Available: </a:t>
            </a:r>
            <a:r>
              <a:rPr lang="en-US" sz="251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2" tooltip="https://myomo.com/what-is-a-myopro-orthosis/?utm_source=chatgpt.com"/>
              </a:rPr>
              <a:t>https://myomo.com/what-is-a-myopro-orthosis/</a:t>
            </a:r>
            <a:r>
              <a:rPr lang="en-US" sz="25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5673802" y="8641945"/>
            <a:ext cx="29075796" cy="277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4"/>
              </a:lnSpc>
            </a:pPr>
            <a:r>
              <a:rPr lang="en-US" sz="170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[6] J. A. López Belloso, "Diseño mecánico y primer prototipo de un robot de rehabilitación de mano," Universidad de Valladolid, Escuela de Ingenierías Industriales, 2017.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6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806821" cy="705101"/>
          </a:xfrm>
          <a:custGeom>
            <a:avLst/>
            <a:gdLst/>
            <a:ahLst/>
            <a:cxnLst/>
            <a:rect r="r" b="b" t="t" l="l"/>
            <a:pathLst>
              <a:path h="705101" w="1806821">
                <a:moveTo>
                  <a:pt x="0" y="0"/>
                </a:moveTo>
                <a:lnTo>
                  <a:pt x="1806821" y="0"/>
                </a:lnTo>
                <a:lnTo>
                  <a:pt x="1806821" y="705101"/>
                </a:lnTo>
                <a:lnTo>
                  <a:pt x="0" y="7051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52479" y="1028700"/>
            <a:ext cx="1806821" cy="705101"/>
          </a:xfrm>
          <a:custGeom>
            <a:avLst/>
            <a:gdLst/>
            <a:ahLst/>
            <a:cxnLst/>
            <a:rect r="r" b="b" t="t" l="l"/>
            <a:pathLst>
              <a:path h="705101" w="1806821">
                <a:moveTo>
                  <a:pt x="0" y="0"/>
                </a:moveTo>
                <a:lnTo>
                  <a:pt x="1806821" y="0"/>
                </a:lnTo>
                <a:lnTo>
                  <a:pt x="1806821" y="705101"/>
                </a:lnTo>
                <a:lnTo>
                  <a:pt x="0" y="7051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10800000">
            <a:off x="16947517" y="9019941"/>
            <a:ext cx="307020" cy="238359"/>
          </a:xfrm>
          <a:custGeom>
            <a:avLst/>
            <a:gdLst/>
            <a:ahLst/>
            <a:cxnLst/>
            <a:rect r="r" b="b" t="t" l="l"/>
            <a:pathLst>
              <a:path h="238359" w="307020">
                <a:moveTo>
                  <a:pt x="0" y="238359"/>
                </a:moveTo>
                <a:lnTo>
                  <a:pt x="307020" y="238359"/>
                </a:lnTo>
                <a:lnTo>
                  <a:pt x="307020" y="0"/>
                </a:lnTo>
                <a:lnTo>
                  <a:pt x="0" y="0"/>
                </a:lnTo>
                <a:lnTo>
                  <a:pt x="0" y="23835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-10800000">
            <a:off x="1026579" y="9019941"/>
            <a:ext cx="307020" cy="238359"/>
          </a:xfrm>
          <a:custGeom>
            <a:avLst/>
            <a:gdLst/>
            <a:ahLst/>
            <a:cxnLst/>
            <a:rect r="r" b="b" t="t" l="l"/>
            <a:pathLst>
              <a:path h="238359" w="307020">
                <a:moveTo>
                  <a:pt x="307020" y="238359"/>
                </a:moveTo>
                <a:lnTo>
                  <a:pt x="0" y="238359"/>
                </a:lnTo>
                <a:lnTo>
                  <a:pt x="0" y="0"/>
                </a:lnTo>
                <a:lnTo>
                  <a:pt x="307020" y="0"/>
                </a:lnTo>
                <a:lnTo>
                  <a:pt x="307020" y="23835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1033462" y="2598998"/>
            <a:ext cx="0" cy="5089004"/>
          </a:xfrm>
          <a:prstGeom prst="line">
            <a:avLst/>
          </a:prstGeom>
          <a:ln cap="flat" w="9525">
            <a:solidFill>
              <a:srgbClr val="E0E1D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7254537" y="2598998"/>
            <a:ext cx="0" cy="5089004"/>
          </a:xfrm>
          <a:prstGeom prst="line">
            <a:avLst/>
          </a:prstGeom>
          <a:ln cap="flat" w="9525">
            <a:solidFill>
              <a:srgbClr val="E0E1D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6715916" y="1338352"/>
            <a:ext cx="4856168" cy="1888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61"/>
              </a:lnSpc>
            </a:pPr>
            <a:r>
              <a:rPr lang="en-US" b="true" sz="14052" spc="-281">
                <a:solidFill>
                  <a:srgbClr val="E0E1DD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GRACIAS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6797234" y="3226896"/>
            <a:ext cx="4686647" cy="5876907"/>
          </a:xfrm>
          <a:custGeom>
            <a:avLst/>
            <a:gdLst/>
            <a:ahLst/>
            <a:cxnLst/>
            <a:rect r="r" b="b" t="t" l="l"/>
            <a:pathLst>
              <a:path h="5876907" w="4686647">
                <a:moveTo>
                  <a:pt x="0" y="0"/>
                </a:moveTo>
                <a:lnTo>
                  <a:pt x="4686648" y="0"/>
                </a:lnTo>
                <a:lnTo>
                  <a:pt x="4686648" y="5876907"/>
                </a:lnTo>
                <a:lnTo>
                  <a:pt x="0" y="58769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32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814868" y="1613626"/>
            <a:ext cx="4658264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720545" y="906785"/>
            <a:ext cx="7746686" cy="1181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12"/>
              </a:lnSpc>
            </a:pPr>
            <a:r>
              <a:rPr lang="en-US" sz="10400" spc="-208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TRACCIÓN: DEMO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1B26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85872" y="841570"/>
            <a:ext cx="12452952" cy="1181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12"/>
              </a:lnSpc>
            </a:pPr>
            <a:r>
              <a:rPr lang="en-US" sz="10400" spc="-208" b="true">
                <a:solidFill>
                  <a:srgbClr val="E0E1DD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SLIDE EXTRA: LIMITACIONES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873488" y="3747452"/>
            <a:ext cx="5485025" cy="5934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E0E1DD"/>
                </a:solidFill>
                <a:latin typeface="Aileron"/>
                <a:ea typeface="Aileron"/>
                <a:cs typeface="Aileron"/>
                <a:sym typeface="Aileron"/>
              </a:rPr>
              <a:t>Al ensamblar fue necesario que en las partes de uniones rotativas no deberían de quedar tan ajustadas debido a las tuercas y que se permita su rotación libremente. Para prevenir esto fue necesario asignar ciertos valores de tolerancia en el laminado de impresión 3d/corte laser, además de diseñar espacios exactos para colocar las tuercas  y modificar tamaños continuamente tanto el tamaño de los aros como el espacio entre los cables y poleas.</a:t>
            </a:r>
          </a:p>
        </p:txBody>
      </p:sp>
      <p:sp>
        <p:nvSpPr>
          <p:cNvPr name="TextBox 4" id="4"/>
          <p:cNvSpPr txBox="true"/>
          <p:nvPr/>
        </p:nvSpPr>
        <p:spPr>
          <a:xfrm rot="1607352">
            <a:off x="17053320" y="597510"/>
            <a:ext cx="238199" cy="1337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3"/>
              </a:lnSpc>
              <a:spcBef>
                <a:spcPct val="0"/>
              </a:spcBef>
            </a:pPr>
            <a:r>
              <a:rPr lang="en-US" b="true" sz="7717" spc="-154">
                <a:solidFill>
                  <a:srgbClr val="E0E1DD"/>
                </a:solidFill>
                <a:latin typeface="Aileron Bold"/>
                <a:ea typeface="Aileron Bold"/>
                <a:cs typeface="Aileron Bold"/>
                <a:sym typeface="Aileron Bold"/>
              </a:rPr>
              <a:t>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80524" y="2749084"/>
            <a:ext cx="379833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E0E1D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Conexiones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364718" y="2447216"/>
            <a:ext cx="3777481" cy="1500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 b="true">
                <a:solidFill>
                  <a:srgbClr val="E0E1D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Componentes</a:t>
            </a:r>
          </a:p>
          <a:p>
            <a:pPr algn="ctr">
              <a:lnSpc>
                <a:spcPts val="6020"/>
              </a:lnSpc>
            </a:pPr>
            <a:r>
              <a:rPr lang="en-US" sz="4300" b="true">
                <a:solidFill>
                  <a:srgbClr val="E0E1D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electrónicos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21359" y="2749084"/>
            <a:ext cx="378928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E0E1D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Ensamblaje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796553" y="4050387"/>
            <a:ext cx="4913812" cy="5477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E0E1DD"/>
                </a:solidFill>
                <a:latin typeface="Open Sans"/>
                <a:ea typeface="Open Sans"/>
                <a:cs typeface="Open Sans"/>
                <a:sym typeface="Open Sans"/>
              </a:rPr>
              <a:t>Al hacer uso de los servomotores digitales, se tiene que hacer uso de un movimiento limitado a 180° y rotacional. Por lo que, para poder tener acceso a un movimiento lineal para la apertura y cerradura, por ejemplo, se uso técnicas como la de biela manivela para la transformación de esta rotación.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0387" y="3898483"/>
            <a:ext cx="5418607" cy="5629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64">
                <a:solidFill>
                  <a:srgbClr val="E0E1DD"/>
                </a:solidFill>
                <a:latin typeface="Open Sans"/>
                <a:ea typeface="Open Sans"/>
                <a:cs typeface="Open Sans"/>
                <a:sym typeface="Open Sans"/>
              </a:rPr>
              <a:t>Una de las principales limitaciones del sistema surgió en la etapa de conexión electrónica. El uso inicial de jumpers generaba falsos contactos y errores de continuidad, afectando la estab</a:t>
            </a:r>
            <a:r>
              <a:rPr lang="en-US" sz="2464">
                <a:solidFill>
                  <a:srgbClr val="E0E1DD"/>
                </a:solidFill>
                <a:latin typeface="Open Sans"/>
                <a:ea typeface="Open Sans"/>
                <a:cs typeface="Open Sans"/>
                <a:sym typeface="Open Sans"/>
              </a:rPr>
              <a:t>ilidad del dispositivo y provocando fallas en su funcionamiento. Aunque esta situación mejoró al sustituirlos por cables multifilares y soldarlos adecuadamente de modo que se evitaran cortos circuitos y el daño de otros componentes.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6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73956" y="1038666"/>
            <a:ext cx="10340089" cy="861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99"/>
              </a:lnSpc>
            </a:pPr>
            <a:r>
              <a:rPr lang="en-US" sz="7564" spc="-151" b="true">
                <a:solidFill>
                  <a:srgbClr val="E0E1DD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SLIDE EXTRA: PRUEBAS Y TESTEOS</a:t>
            </a:r>
          </a:p>
        </p:txBody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5400000">
            <a:off x="5302026" y="-832954"/>
            <a:ext cx="7130954" cy="125980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6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6949639" y="1028700"/>
            <a:ext cx="307020" cy="238359"/>
          </a:xfrm>
          <a:custGeom>
            <a:avLst/>
            <a:gdLst/>
            <a:ahLst/>
            <a:cxnLst/>
            <a:rect r="r" b="b" t="t" l="l"/>
            <a:pathLst>
              <a:path h="238359" w="307020">
                <a:moveTo>
                  <a:pt x="307020" y="238359"/>
                </a:moveTo>
                <a:lnTo>
                  <a:pt x="0" y="238359"/>
                </a:lnTo>
                <a:lnTo>
                  <a:pt x="0" y="0"/>
                </a:lnTo>
                <a:lnTo>
                  <a:pt x="307020" y="0"/>
                </a:lnTo>
                <a:lnTo>
                  <a:pt x="307020" y="23835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2716" y="1805648"/>
            <a:ext cx="5814795" cy="4655010"/>
          </a:xfrm>
          <a:custGeom>
            <a:avLst/>
            <a:gdLst/>
            <a:ahLst/>
            <a:cxnLst/>
            <a:rect r="r" b="b" t="t" l="l"/>
            <a:pathLst>
              <a:path h="4655010" w="5814795">
                <a:moveTo>
                  <a:pt x="0" y="0"/>
                </a:moveTo>
                <a:lnTo>
                  <a:pt x="5814795" y="0"/>
                </a:lnTo>
                <a:lnTo>
                  <a:pt x="5814795" y="4655010"/>
                </a:lnTo>
                <a:lnTo>
                  <a:pt x="0" y="46550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930" t="0" r="-1993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2321" y="701740"/>
            <a:ext cx="7455586" cy="134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52"/>
              </a:lnSpc>
            </a:pPr>
            <a:r>
              <a:rPr lang="en-US" sz="11862" spc="-237" b="true">
                <a:solidFill>
                  <a:srgbClr val="E0E1DD">
                    <a:alpha val="76863"/>
                  </a:srgbClr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Problemática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02716" y="6983847"/>
            <a:ext cx="5870709" cy="2849928"/>
          </a:xfrm>
          <a:custGeom>
            <a:avLst/>
            <a:gdLst/>
            <a:ahLst/>
            <a:cxnLst/>
            <a:rect r="r" b="b" t="t" l="l"/>
            <a:pathLst>
              <a:path h="2849928" w="5870709">
                <a:moveTo>
                  <a:pt x="0" y="0"/>
                </a:moveTo>
                <a:lnTo>
                  <a:pt x="5870709" y="0"/>
                </a:lnTo>
                <a:lnTo>
                  <a:pt x="5870709" y="2849929"/>
                </a:lnTo>
                <a:lnTo>
                  <a:pt x="0" y="28499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312" t="0" r="-1264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658660" y="962025"/>
            <a:ext cx="5149007" cy="791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4"/>
              </a:lnSpc>
            </a:pPr>
            <a:r>
              <a:rPr lang="en-US" sz="4800" spc="-67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Análisis del caso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92031" y="2037607"/>
            <a:ext cx="10419725" cy="431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2505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Patología</a:t>
            </a:r>
            <a:r>
              <a:rPr lang="en-US" sz="250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Lesión medular a nivel C4.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08504" y="2628845"/>
            <a:ext cx="6048375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Consecuencias anatómicas y funcionales: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90548" y="4397861"/>
            <a:ext cx="5730776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Pérdida de la función del diafragma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790548" y="5692308"/>
            <a:ext cx="6845201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</a:t>
            </a: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rálisis en brazos, manos, torso y piernas.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90548" y="5045084"/>
            <a:ext cx="3044726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Atrofia muscular.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90548" y="3309789"/>
            <a:ext cx="8468752" cy="869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Pé</a:t>
            </a: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rdida o cambio de sensibilidad en zonas por debajo del nivel de la lesión.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790548" y="6403508"/>
            <a:ext cx="8468752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Pé</a:t>
            </a: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rdida del control de la vejiga y/o intestinos.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364551" y="7806857"/>
            <a:ext cx="9737226" cy="690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[1]SpinalCo</a:t>
            </a:r>
            <a:r>
              <a:rPr lang="en-US" sz="1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rd.com Team, “C3, C4, &amp; C5 Vertebrae Spinal Cord Injury,” SpinalCord.com, 26 Abril 2021. [En línea].Disponible: https://www-spinalcord-com.translate.goog/c3-c4-c5-vertebrae-spinal-cord-injury?_x_tr_sl=en&amp;_x_tr_tl=es&amp;_x_tr_hl=es&amp;_x_tr_pto=tc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364551" y="8733321"/>
            <a:ext cx="10098561" cy="462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0"/>
              </a:lnSpc>
              <a:spcBef>
                <a:spcPct val="0"/>
              </a:spcBef>
            </a:pPr>
            <a:r>
              <a:rPr lang="en-US" sz="1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[2] </a:t>
            </a:r>
            <a:r>
              <a:rPr lang="en-US" sz="1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Mayo Clinic Staff, “Spinal cord injury — Symptoms &amp; causes,” Mayo Clinic, 17 Ago. 2024. [En línea]. Disponible: https://www.mayoclinic.org/diseases-conditions/spinal-cord-injury/symptoms-causes/syc-20377890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807487" y="9469286"/>
            <a:ext cx="9212688" cy="690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0"/>
              </a:lnSpc>
              <a:spcBef>
                <a:spcPct val="0"/>
              </a:spcBef>
            </a:pPr>
            <a:r>
              <a:rPr lang="en-US" sz="1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[3] </a:t>
            </a:r>
            <a:r>
              <a:rPr lang="en-US" sz="1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J. F. Vargas Urbina et al., “Experiencia en patología cervical alta en el Hospital Guillermo Almenara Irigoyen 2016–2021,” Acta Méd. Peru., vol. 40, no. 1, ene.–mar. 2023. [En línea]. Disponible en: http://www.scielo.org.pe/scielo.php?script=sci_arttext&amp;pid=S1728-59172023000100040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6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525953" y="1325879"/>
            <a:ext cx="4627940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669878" y="463967"/>
            <a:ext cx="10340089" cy="861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99"/>
              </a:lnSpc>
            </a:pPr>
            <a:r>
              <a:rPr lang="en-US" sz="7564" spc="-151" b="true">
                <a:solidFill>
                  <a:srgbClr val="E0E1DD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SLIDE EXTRA: PRUEBAS Y TESTEOS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6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814868" y="1028700"/>
            <a:ext cx="4658264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6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6949639" y="1028700"/>
            <a:ext cx="307020" cy="238359"/>
          </a:xfrm>
          <a:custGeom>
            <a:avLst/>
            <a:gdLst/>
            <a:ahLst/>
            <a:cxnLst/>
            <a:rect r="r" b="b" t="t" l="l"/>
            <a:pathLst>
              <a:path h="238359" w="307020">
                <a:moveTo>
                  <a:pt x="307020" y="238359"/>
                </a:moveTo>
                <a:lnTo>
                  <a:pt x="0" y="238359"/>
                </a:lnTo>
                <a:lnTo>
                  <a:pt x="0" y="0"/>
                </a:lnTo>
                <a:lnTo>
                  <a:pt x="307020" y="0"/>
                </a:lnTo>
                <a:lnTo>
                  <a:pt x="307020" y="23835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316588" y="1956722"/>
          <a:ext cx="17654824" cy="7560698"/>
        </p:xfrm>
        <a:graphic>
          <a:graphicData uri="http://schemas.openxmlformats.org/drawingml/2006/table">
            <a:tbl>
              <a:tblPr/>
              <a:tblGrid>
                <a:gridCol w="6706537"/>
                <a:gridCol w="7745104"/>
                <a:gridCol w="3203183"/>
              </a:tblGrid>
              <a:tr h="7754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Estado del Arte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FFFFFF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Ventajas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FFFFFF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Desventajas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490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431797" indent="-215899" lvl="1">
                        <a:lnSpc>
                          <a:spcPts val="2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Asistencia de agarre: sistema modula de forma secuencial el  movimiento del pulgar y los dedos con un único actuador.</a:t>
                      </a:r>
                      <a:endParaRPr lang="en-US" sz="1100"/>
                    </a:p>
                    <a:p>
                      <a:pPr algn="ctr" marL="431797" indent="-215899" lvl="1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Materiales flexibles: adaptabilidad y comodidad.</a:t>
                      </a:r>
                    </a:p>
                    <a:p>
                      <a:pPr algn="ctr">
                        <a:lnSpc>
                          <a:spcPts val="279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431797" indent="-215899" lvl="1">
                        <a:lnSpc>
                          <a:spcPts val="2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Costo debido a múltiples actuadores.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303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31796" indent="-215898" lvl="1">
                        <a:lnSpc>
                          <a:spcPts val="2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Detecta señales musculares residuales (EMG) mediante sensores colocados sobre la piel.</a:t>
                      </a:r>
                      <a:endParaRPr lang="en-US" sz="1100"/>
                    </a:p>
                    <a:p>
                      <a:pPr algn="l" marL="431796" indent="-215898" lvl="1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Los motores reproducen los movimientos de flexión/ extensión del codo y apertura/cierre de la mano.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302259" indent="-151129" lvl="1">
                        <a:lnSpc>
                          <a:spcPts val="19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3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L</a:t>
                      </a:r>
                      <a:r>
                        <a:rPr lang="en-US" sz="13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as señales EMG serían insuficientes debido al nivel de la lesión medular.</a:t>
                      </a:r>
                      <a:endParaRPr lang="en-US" sz="1100"/>
                    </a:p>
                    <a:p>
                      <a:pPr algn="l" marL="302259" indent="-151129" lvl="1">
                        <a:lnSpc>
                          <a:spcPts val="1959"/>
                        </a:lnSpc>
                        <a:buFont typeface="Arial"/>
                        <a:buChar char="•"/>
                      </a:pPr>
                      <a:r>
                        <a:rPr lang="en-US" sz="13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No contempla la estabilización del tronco ni la integración con sistemas de marcha.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0">
            <a:off x="839503" y="3348498"/>
            <a:ext cx="2476133" cy="1628143"/>
          </a:xfrm>
          <a:custGeom>
            <a:avLst/>
            <a:gdLst/>
            <a:ahLst/>
            <a:cxnLst/>
            <a:rect r="r" b="b" t="t" l="l"/>
            <a:pathLst>
              <a:path h="1628143" w="2476133">
                <a:moveTo>
                  <a:pt x="0" y="0"/>
                </a:moveTo>
                <a:lnTo>
                  <a:pt x="2476133" y="0"/>
                </a:lnTo>
                <a:lnTo>
                  <a:pt x="2476133" y="1628143"/>
                </a:lnTo>
                <a:lnTo>
                  <a:pt x="0" y="1628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22745" y="3348498"/>
            <a:ext cx="2525821" cy="1628143"/>
          </a:xfrm>
          <a:custGeom>
            <a:avLst/>
            <a:gdLst/>
            <a:ahLst/>
            <a:cxnLst/>
            <a:rect r="r" b="b" t="t" l="l"/>
            <a:pathLst>
              <a:path h="1628143" w="2525821">
                <a:moveTo>
                  <a:pt x="0" y="0"/>
                </a:moveTo>
                <a:lnTo>
                  <a:pt x="2525821" y="0"/>
                </a:lnTo>
                <a:lnTo>
                  <a:pt x="2525821" y="1628143"/>
                </a:lnTo>
                <a:lnTo>
                  <a:pt x="0" y="16281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27581" y="6596695"/>
            <a:ext cx="4590329" cy="2245212"/>
          </a:xfrm>
          <a:custGeom>
            <a:avLst/>
            <a:gdLst/>
            <a:ahLst/>
            <a:cxnLst/>
            <a:rect r="r" b="b" t="t" l="l"/>
            <a:pathLst>
              <a:path h="2245212" w="4590329">
                <a:moveTo>
                  <a:pt x="0" y="0"/>
                </a:moveTo>
                <a:lnTo>
                  <a:pt x="4590328" y="0"/>
                </a:lnTo>
                <a:lnTo>
                  <a:pt x="4590328" y="2245212"/>
                </a:lnTo>
                <a:lnTo>
                  <a:pt x="0" y="22452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6588" y="701740"/>
            <a:ext cx="9393079" cy="134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52"/>
              </a:lnSpc>
            </a:pPr>
            <a:r>
              <a:rPr lang="en-US" sz="11862" spc="-237" b="true">
                <a:solidFill>
                  <a:srgbClr val="E0E1DD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ESTADO DEL ARTE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449599" y="2881245"/>
            <a:ext cx="8744688" cy="295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5"/>
              </a:lnSpc>
            </a:pPr>
            <a:r>
              <a:rPr lang="en-US" sz="1768">
                <a:solidFill>
                  <a:srgbClr val="E0E1DD"/>
                </a:solidFill>
                <a:latin typeface="Canva Sans"/>
                <a:ea typeface="Canva Sans"/>
                <a:cs typeface="Canva Sans"/>
                <a:sym typeface="Canva Sans"/>
              </a:rPr>
              <a:t>Exo-Glove Poly III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2739" y="5114925"/>
            <a:ext cx="5180011" cy="517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[4] K. B. Kim, H. Choi, B. Kim, B. B. Kan</a:t>
            </a:r>
            <a:r>
              <a:rPr lang="en-US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g, S. Cheon, y K.-J. Cho, “Exo-Glove Poly III: Grasp Assistance by Modulating Thumb and Finger Motion Sequence with a Single Actuator,” Soft Robot., vol. 12, n.º 5, pp. 593-605, oct. 2025, doi: 10.1089/soro.2024.0113.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32244" y="6056311"/>
            <a:ext cx="5152745" cy="540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MyoPro, O</a:t>
            </a:r>
            <a:r>
              <a:rPr lang="en-US" sz="1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rtesis mioeléctrica de codo-muñeca-mano</a:t>
            </a:r>
          </a:p>
          <a:p>
            <a:pPr algn="ctr">
              <a:lnSpc>
                <a:spcPts val="224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132244" y="8985251"/>
            <a:ext cx="5180011" cy="346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[5] Myomo Inc., What is a MyoPro Orthosis, Myomo. [Online]. Available: </a:t>
            </a:r>
            <a:r>
              <a:rPr lang="en-US" sz="10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7" tooltip="https://myomo.com/what-is-a-myopro-orthosis/?utm_source=chatgpt.com"/>
              </a:rPr>
              <a:t>https://myomo.com/what-is-a-myopro-orthosis/</a:t>
            </a:r>
            <a:r>
              <a:rPr lang="en-US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6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6949639" y="1028700"/>
            <a:ext cx="307020" cy="238359"/>
          </a:xfrm>
          <a:custGeom>
            <a:avLst/>
            <a:gdLst/>
            <a:ahLst/>
            <a:cxnLst/>
            <a:rect r="r" b="b" t="t" l="l"/>
            <a:pathLst>
              <a:path h="238359" w="307020">
                <a:moveTo>
                  <a:pt x="307020" y="238359"/>
                </a:moveTo>
                <a:lnTo>
                  <a:pt x="0" y="238359"/>
                </a:lnTo>
                <a:lnTo>
                  <a:pt x="0" y="0"/>
                </a:lnTo>
                <a:lnTo>
                  <a:pt x="307020" y="0"/>
                </a:lnTo>
                <a:lnTo>
                  <a:pt x="307020" y="23835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316588" y="1956722"/>
          <a:ext cx="17654824" cy="4515033"/>
        </p:xfrm>
        <a:graphic>
          <a:graphicData uri="http://schemas.openxmlformats.org/drawingml/2006/table">
            <a:tbl>
              <a:tblPr/>
              <a:tblGrid>
                <a:gridCol w="6706537"/>
                <a:gridCol w="7745104"/>
                <a:gridCol w="3203183"/>
              </a:tblGrid>
              <a:tr h="9122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Estado del Arte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FFFFFF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Ventajas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FFFFFF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Desventajas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27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31796" indent="-215898" lvl="1">
                        <a:lnSpc>
                          <a:spcPts val="2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Adaptabilidad</a:t>
                      </a:r>
                      <a:r>
                        <a:rPr lang="en-US" sz="19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: Se ajusta a diferentes tamaños de mano mediante piezas personalizables (impresión 3D).</a:t>
                      </a:r>
                      <a:endParaRPr lang="en-US" sz="1100"/>
                    </a:p>
                    <a:p>
                      <a:pPr algn="l" marL="431796" indent="-215898" lvl="1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Movimiento natural: El diseño asegura un movimiento cómodo y natural de los dedos.</a:t>
                      </a:r>
                    </a:p>
                    <a:p>
                      <a:pPr algn="l">
                        <a:lnSpc>
                          <a:spcPts val="279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323848" indent="-161924" lvl="1">
                        <a:lnSpc>
                          <a:spcPts val="20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4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Costo y peso</a:t>
                      </a:r>
                      <a:r>
                        <a:rPr lang="en-US" sz="14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: El sistema es costoso y pesado debido a los múltiples motores (actuadores).</a:t>
                      </a:r>
                      <a:endParaRPr lang="en-US" sz="1100"/>
                    </a:p>
                    <a:p>
                      <a:pPr algn="l" marL="323848" indent="-161924" lvl="1">
                        <a:lnSpc>
                          <a:spcPts val="2099"/>
                        </a:lnSpc>
                        <a:buFont typeface="Arial"/>
                        <a:buChar char="•"/>
                      </a:pPr>
                      <a:r>
                        <a:rPr lang="en-US" sz="14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Complejidad: El diseño con varios motores aumenta la complejidad y volumen.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0">
            <a:off x="947574" y="3325177"/>
            <a:ext cx="2688622" cy="2030513"/>
          </a:xfrm>
          <a:custGeom>
            <a:avLst/>
            <a:gdLst/>
            <a:ahLst/>
            <a:cxnLst/>
            <a:rect r="r" b="b" t="t" l="l"/>
            <a:pathLst>
              <a:path h="2030513" w="2688622">
                <a:moveTo>
                  <a:pt x="0" y="0"/>
                </a:moveTo>
                <a:lnTo>
                  <a:pt x="2688623" y="0"/>
                </a:lnTo>
                <a:lnTo>
                  <a:pt x="2688623" y="2030513"/>
                </a:lnTo>
                <a:lnTo>
                  <a:pt x="0" y="20305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1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167840" y="3325177"/>
            <a:ext cx="2058362" cy="2027993"/>
          </a:xfrm>
          <a:custGeom>
            <a:avLst/>
            <a:gdLst/>
            <a:ahLst/>
            <a:cxnLst/>
            <a:rect r="r" b="b" t="t" l="l"/>
            <a:pathLst>
              <a:path h="2027993" w="2058362">
                <a:moveTo>
                  <a:pt x="0" y="0"/>
                </a:moveTo>
                <a:lnTo>
                  <a:pt x="2058362" y="0"/>
                </a:lnTo>
                <a:lnTo>
                  <a:pt x="2058362" y="2027993"/>
                </a:lnTo>
                <a:lnTo>
                  <a:pt x="0" y="20279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6588" y="754733"/>
            <a:ext cx="8537595" cy="134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52"/>
              </a:lnSpc>
            </a:pPr>
            <a:r>
              <a:rPr lang="en-US" sz="11862" spc="-237" b="true">
                <a:solidFill>
                  <a:srgbClr val="E0E1DD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eSTADO DEL ARTE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6191" y="5543670"/>
            <a:ext cx="5180011" cy="517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[6] J. A. López Belloso, "Diseño mecánico y primer prototipo de un robot de rehabilitación de mano," Universidad de Valladolid, Escuela de Ingenierías Industriales, 2017.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3110" y="2879370"/>
            <a:ext cx="6086174" cy="229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9"/>
              </a:lnSpc>
            </a:pPr>
            <a:r>
              <a:rPr lang="en-US" sz="132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Diseño mecánico y primer prototipo de un robot de rehabilitaciób de mano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6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58168" y="5802328"/>
            <a:ext cx="3979740" cy="3979740"/>
          </a:xfrm>
          <a:custGeom>
            <a:avLst/>
            <a:gdLst/>
            <a:ahLst/>
            <a:cxnLst/>
            <a:rect r="r" b="b" t="t" l="l"/>
            <a:pathLst>
              <a:path h="3979740" w="3979740">
                <a:moveTo>
                  <a:pt x="0" y="0"/>
                </a:moveTo>
                <a:lnTo>
                  <a:pt x="3979739" y="0"/>
                </a:lnTo>
                <a:lnTo>
                  <a:pt x="3979739" y="3979740"/>
                </a:lnTo>
                <a:lnTo>
                  <a:pt x="0" y="39797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40025" y="2385972"/>
            <a:ext cx="4002250" cy="4002250"/>
          </a:xfrm>
          <a:custGeom>
            <a:avLst/>
            <a:gdLst/>
            <a:ahLst/>
            <a:cxnLst/>
            <a:rect r="r" b="b" t="t" l="l"/>
            <a:pathLst>
              <a:path h="4002250" w="4002250">
                <a:moveTo>
                  <a:pt x="0" y="0"/>
                </a:moveTo>
                <a:lnTo>
                  <a:pt x="4002249" y="0"/>
                </a:lnTo>
                <a:lnTo>
                  <a:pt x="4002249" y="4002250"/>
                </a:lnTo>
                <a:lnTo>
                  <a:pt x="0" y="40022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93101" y="2590292"/>
            <a:ext cx="5323274" cy="6893380"/>
          </a:xfrm>
          <a:custGeom>
            <a:avLst/>
            <a:gdLst/>
            <a:ahLst/>
            <a:cxnLst/>
            <a:rect r="r" b="b" t="t" l="l"/>
            <a:pathLst>
              <a:path h="6893380" w="5323274">
                <a:moveTo>
                  <a:pt x="0" y="0"/>
                </a:moveTo>
                <a:lnTo>
                  <a:pt x="5323274" y="0"/>
                </a:lnTo>
                <a:lnTo>
                  <a:pt x="5323274" y="6893380"/>
                </a:lnTo>
                <a:lnTo>
                  <a:pt x="0" y="68933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963" r="0" b="0"/>
            </a:stretch>
          </a:blipFill>
          <a:ln w="38100" cap="sq">
            <a:solidFill>
              <a:srgbClr val="000000"/>
            </a:solidFill>
            <a:prstDash val="dash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519446" y="3810224"/>
            <a:ext cx="10364401" cy="3441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9"/>
              </a:lnSpc>
            </a:pPr>
            <a:r>
              <a:rPr lang="en-US" sz="3845" spc="-76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“</a:t>
            </a:r>
            <a:r>
              <a:rPr lang="en-US" sz="3845" spc="-76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Exoesqueleto de brazo que ayuda en la flexión y extensión”</a:t>
            </a:r>
          </a:p>
          <a:p>
            <a:pPr algn="l">
              <a:lnSpc>
                <a:spcPts val="4999"/>
              </a:lnSpc>
            </a:pPr>
          </a:p>
          <a:p>
            <a:pPr algn="l" marL="690881" indent="-345440" lvl="1">
              <a:lnSpc>
                <a:spcPts val="4160"/>
              </a:lnSpc>
              <a:buAutoNum type="arabicPeriod" startAt="1"/>
            </a:pPr>
            <a:r>
              <a:rPr lang="en-US" b="true" sz="3200" spc="-6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</a:t>
            </a:r>
            <a:r>
              <a:rPr lang="en-US" sz="3200" spc="-64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Accionar el control al modo requerido.</a:t>
            </a:r>
          </a:p>
          <a:p>
            <a:pPr algn="l" marL="690881" indent="-345440" lvl="1">
              <a:lnSpc>
                <a:spcPts val="4160"/>
              </a:lnSpc>
              <a:buAutoNum type="arabicPeriod" startAt="1"/>
            </a:pPr>
            <a:r>
              <a:rPr lang="en-US" sz="3200" spc="-64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El exoesqueleto realiza el movimiento solicitado.</a:t>
            </a:r>
          </a:p>
          <a:p>
            <a:pPr algn="l" marL="690881" indent="-345440" lvl="1">
              <a:lnSpc>
                <a:spcPts val="4160"/>
              </a:lnSpc>
              <a:buAutoNum type="arabicPeriod" startAt="1"/>
            </a:pPr>
            <a:r>
              <a:rPr lang="en-US" sz="3200" spc="-64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Intercambie entre mano y codo según su necesidad.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67849" y="792488"/>
            <a:ext cx="8831996" cy="1593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61"/>
              </a:lnSpc>
            </a:pPr>
            <a:r>
              <a:rPr lang="en-US" sz="14052" spc="-281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Solución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6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25911" y="2075197"/>
            <a:ext cx="6018089" cy="6136607"/>
          </a:xfrm>
          <a:custGeom>
            <a:avLst/>
            <a:gdLst/>
            <a:ahLst/>
            <a:cxnLst/>
            <a:rect r="r" b="b" t="t" l="l"/>
            <a:pathLst>
              <a:path h="6136607" w="6018089">
                <a:moveTo>
                  <a:pt x="0" y="0"/>
                </a:moveTo>
                <a:lnTo>
                  <a:pt x="6018089" y="0"/>
                </a:lnTo>
                <a:lnTo>
                  <a:pt x="6018089" y="6136606"/>
                </a:lnTo>
                <a:lnTo>
                  <a:pt x="0" y="61366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93816" y="2310846"/>
            <a:ext cx="4009602" cy="5665309"/>
          </a:xfrm>
          <a:custGeom>
            <a:avLst/>
            <a:gdLst/>
            <a:ahLst/>
            <a:cxnLst/>
            <a:rect r="r" b="b" t="t" l="l"/>
            <a:pathLst>
              <a:path h="5665309" w="4009602">
                <a:moveTo>
                  <a:pt x="0" y="0"/>
                </a:moveTo>
                <a:lnTo>
                  <a:pt x="4009603" y="0"/>
                </a:lnTo>
                <a:lnTo>
                  <a:pt x="4009603" y="5665308"/>
                </a:lnTo>
                <a:lnTo>
                  <a:pt x="0" y="56653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832039" y="594425"/>
            <a:ext cx="11166752" cy="820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43"/>
              </a:lnSpc>
            </a:pPr>
            <a:r>
              <a:rPr lang="en-US" sz="5110" spc="-102">
                <a:solidFill>
                  <a:srgbClr val="E0E1DD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 MODELADO 3D y BOCETO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6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60130" y="2666937"/>
            <a:ext cx="4505292" cy="6136607"/>
          </a:xfrm>
          <a:custGeom>
            <a:avLst/>
            <a:gdLst/>
            <a:ahLst/>
            <a:cxnLst/>
            <a:rect r="r" b="b" t="t" l="l"/>
            <a:pathLst>
              <a:path h="6136607" w="4505292">
                <a:moveTo>
                  <a:pt x="0" y="0"/>
                </a:moveTo>
                <a:lnTo>
                  <a:pt x="4505292" y="0"/>
                </a:lnTo>
                <a:lnTo>
                  <a:pt x="4505292" y="6136607"/>
                </a:lnTo>
                <a:lnTo>
                  <a:pt x="0" y="61366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76200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604183" y="1941223"/>
            <a:ext cx="5492319" cy="4210226"/>
          </a:xfrm>
          <a:custGeom>
            <a:avLst/>
            <a:gdLst/>
            <a:ahLst/>
            <a:cxnLst/>
            <a:rect r="r" b="b" t="t" l="l"/>
            <a:pathLst>
              <a:path h="4210226" w="5492319">
                <a:moveTo>
                  <a:pt x="0" y="0"/>
                </a:moveTo>
                <a:lnTo>
                  <a:pt x="5492319" y="0"/>
                </a:lnTo>
                <a:lnTo>
                  <a:pt x="5492319" y="4210226"/>
                </a:lnTo>
                <a:lnTo>
                  <a:pt x="0" y="4210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43540" y="6596194"/>
            <a:ext cx="4894389" cy="2963270"/>
          </a:xfrm>
          <a:custGeom>
            <a:avLst/>
            <a:gdLst/>
            <a:ahLst/>
            <a:cxnLst/>
            <a:rect r="r" b="b" t="t" l="l"/>
            <a:pathLst>
              <a:path h="2963270" w="4894389">
                <a:moveTo>
                  <a:pt x="0" y="0"/>
                </a:moveTo>
                <a:lnTo>
                  <a:pt x="4894389" y="0"/>
                </a:lnTo>
                <a:lnTo>
                  <a:pt x="4894389" y="2963270"/>
                </a:lnTo>
                <a:lnTo>
                  <a:pt x="0" y="29632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18102" r="0" b="-4222"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5832039" y="594425"/>
            <a:ext cx="11166752" cy="820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43"/>
              </a:lnSpc>
            </a:pPr>
            <a:r>
              <a:rPr lang="en-US" sz="5110" spc="-102">
                <a:solidFill>
                  <a:srgbClr val="E0E1DD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 MODELADO 3D y BOCETO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6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85692" y="370587"/>
            <a:ext cx="12377084" cy="9545826"/>
          </a:xfrm>
          <a:custGeom>
            <a:avLst/>
            <a:gdLst/>
            <a:ahLst/>
            <a:cxnLst/>
            <a:rect r="r" b="b" t="t" l="l"/>
            <a:pathLst>
              <a:path h="9545826" w="12377084">
                <a:moveTo>
                  <a:pt x="0" y="0"/>
                </a:moveTo>
                <a:lnTo>
                  <a:pt x="12377083" y="0"/>
                </a:lnTo>
                <a:lnTo>
                  <a:pt x="12377083" y="9545826"/>
                </a:lnTo>
                <a:lnTo>
                  <a:pt x="0" y="95458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01738" y="3668957"/>
            <a:ext cx="3741023" cy="2196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2"/>
              </a:lnSpc>
            </a:pPr>
            <a:r>
              <a:rPr lang="en-US" sz="7054" spc="-141">
                <a:solidFill>
                  <a:srgbClr val="FFFFFF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DIAGRAMA</a:t>
            </a:r>
          </a:p>
          <a:p>
            <a:pPr algn="ctr">
              <a:lnSpc>
                <a:spcPts val="5502"/>
              </a:lnSpc>
            </a:pPr>
            <a:r>
              <a:rPr lang="en-US" sz="7054" spc="-141">
                <a:solidFill>
                  <a:srgbClr val="FFFFFF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 DE</a:t>
            </a:r>
          </a:p>
          <a:p>
            <a:pPr algn="ctr">
              <a:lnSpc>
                <a:spcPts val="5502"/>
              </a:lnSpc>
            </a:pPr>
            <a:r>
              <a:rPr lang="en-US" sz="7054" spc="-141">
                <a:solidFill>
                  <a:srgbClr val="FFFFFF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 FLUJO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6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04142" y="5746148"/>
            <a:ext cx="9755158" cy="3682572"/>
          </a:xfrm>
          <a:custGeom>
            <a:avLst/>
            <a:gdLst/>
            <a:ahLst/>
            <a:cxnLst/>
            <a:rect r="r" b="b" t="t" l="l"/>
            <a:pathLst>
              <a:path h="3682572" w="9755158">
                <a:moveTo>
                  <a:pt x="0" y="0"/>
                </a:moveTo>
                <a:lnTo>
                  <a:pt x="9755158" y="0"/>
                </a:lnTo>
                <a:lnTo>
                  <a:pt x="9755158" y="3682572"/>
                </a:lnTo>
                <a:lnTo>
                  <a:pt x="0" y="36825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6802" y="1485015"/>
            <a:ext cx="8622817" cy="3804818"/>
          </a:xfrm>
          <a:custGeom>
            <a:avLst/>
            <a:gdLst/>
            <a:ahLst/>
            <a:cxnLst/>
            <a:rect r="r" b="b" t="t" l="l"/>
            <a:pathLst>
              <a:path h="3804818" w="8622817">
                <a:moveTo>
                  <a:pt x="0" y="0"/>
                </a:moveTo>
                <a:lnTo>
                  <a:pt x="8622816" y="0"/>
                </a:lnTo>
                <a:lnTo>
                  <a:pt x="8622816" y="3804818"/>
                </a:lnTo>
                <a:lnTo>
                  <a:pt x="0" y="38048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304758" y="289883"/>
            <a:ext cx="11678484" cy="738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2"/>
              </a:lnSpc>
              <a:spcBef>
                <a:spcPct val="0"/>
              </a:spcBef>
            </a:pPr>
            <a:r>
              <a:rPr lang="en-US" sz="4287" spc="-85">
                <a:solidFill>
                  <a:srgbClr val="FFFFFF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DIAGRAMA ESQUEMÁTICO DEL PROTOTIPO ELECTRÓNICO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DAG0CNgAuwc</dc:identifier>
  <dcterms:modified xsi:type="dcterms:W3CDTF">2011-08-01T06:04:30Z</dcterms:modified>
  <cp:revision>1</cp:revision>
  <dc:title>HITO N2 FUNBIO</dc:title>
</cp:coreProperties>
</file>